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9" r:id="rId5"/>
    <p:sldId id="261" r:id="rId6"/>
    <p:sldId id="262" r:id="rId7"/>
    <p:sldId id="260" r:id="rId8"/>
    <p:sldId id="266" r:id="rId9"/>
    <p:sldId id="27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CF4C"/>
    <a:srgbClr val="41B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61" autoAdjust="0"/>
    <p:restoredTop sz="86378" autoAdjust="0"/>
  </p:normalViewPr>
  <p:slideViewPr>
    <p:cSldViewPr snapToGrid="0">
      <p:cViewPr>
        <p:scale>
          <a:sx n="100" d="100"/>
          <a:sy n="100" d="100"/>
        </p:scale>
        <p:origin x="248" y="2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02"/>
    </p:cViewPr>
  </p:sorterViewPr>
  <p:notesViewPr>
    <p:cSldViewPr snapToGrid="0">
      <p:cViewPr varScale="1">
        <p:scale>
          <a:sx n="68" d="100"/>
          <a:sy n="68" d="100"/>
        </p:scale>
        <p:origin x="310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B41AD-D6CB-49A3-8FFF-DFDB8D9CB02E}" type="datetimeFigureOut">
              <a:rPr lang="en-AU" smtClean="0"/>
              <a:t>20/04/2017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42E0A-4AA7-4405-BD7A-DCD822EF67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7167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42E0A-4AA7-4405-BD7A-DCD822EF67F2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6826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42E0A-4AA7-4405-BD7A-DCD822EF67F2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4280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42E0A-4AA7-4405-BD7A-DCD822EF67F2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78663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42E0A-4AA7-4405-BD7A-DCD822EF67F2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1319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01BAC-658C-4B37-ADA0-FDCA31211164}" type="datetimeFigureOut">
              <a:rPr lang="en-AU" smtClean="0"/>
              <a:t>20/04/2017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4D41F-A999-4B4B-84F7-F7903BDD1B0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6105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01BAC-658C-4B37-ADA0-FDCA31211164}" type="datetimeFigureOut">
              <a:rPr lang="en-AU" smtClean="0"/>
              <a:t>20/04/2017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4D41F-A999-4B4B-84F7-F7903BDD1B0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8912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01BAC-658C-4B37-ADA0-FDCA31211164}" type="datetimeFigureOut">
              <a:rPr lang="en-AU" smtClean="0"/>
              <a:t>20/04/2017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4D41F-A999-4B4B-84F7-F7903BDD1B0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960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01BAC-658C-4B37-ADA0-FDCA31211164}" type="datetimeFigureOut">
              <a:rPr lang="en-AU" smtClean="0"/>
              <a:t>20/04/2017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4D41F-A999-4B4B-84F7-F7903BDD1B0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1588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01BAC-658C-4B37-ADA0-FDCA31211164}" type="datetimeFigureOut">
              <a:rPr lang="en-AU" smtClean="0"/>
              <a:t>20/04/2017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4D41F-A999-4B4B-84F7-F7903BDD1B0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7278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01BAC-658C-4B37-ADA0-FDCA31211164}" type="datetimeFigureOut">
              <a:rPr lang="en-AU" smtClean="0"/>
              <a:t>20/04/2017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4D41F-A999-4B4B-84F7-F7903BDD1B0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1213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01BAC-658C-4B37-ADA0-FDCA31211164}" type="datetimeFigureOut">
              <a:rPr lang="en-AU" smtClean="0"/>
              <a:t>20/04/2017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4D41F-A999-4B4B-84F7-F7903BDD1B0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3822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01BAC-658C-4B37-ADA0-FDCA31211164}" type="datetimeFigureOut">
              <a:rPr lang="en-AU" smtClean="0"/>
              <a:t>20/04/2017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4D41F-A999-4B4B-84F7-F7903BDD1B0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4371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01BAC-658C-4B37-ADA0-FDCA31211164}" type="datetimeFigureOut">
              <a:rPr lang="en-AU" smtClean="0"/>
              <a:t>20/04/2017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4D41F-A999-4B4B-84F7-F7903BDD1B0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1509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01BAC-658C-4B37-ADA0-FDCA31211164}" type="datetimeFigureOut">
              <a:rPr lang="en-AU" smtClean="0"/>
              <a:t>20/04/2017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4D41F-A999-4B4B-84F7-F7903BDD1B0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3339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01BAC-658C-4B37-ADA0-FDCA31211164}" type="datetimeFigureOut">
              <a:rPr lang="en-AU" smtClean="0"/>
              <a:t>20/04/2017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4D41F-A999-4B4B-84F7-F7903BDD1B0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0752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B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01BAC-658C-4B37-ADA0-FDCA31211164}" type="datetimeFigureOut">
              <a:rPr lang="en-AU" smtClean="0"/>
              <a:t>20/04/2017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4D41F-A999-4B4B-84F7-F7903BDD1B0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8068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bg1"/>
          </a:solidFill>
          <a:latin typeface="Co Headline Bd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bg1"/>
          </a:solidFill>
          <a:latin typeface="Co Headline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bg1"/>
          </a:solidFill>
          <a:latin typeface="Co Headline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bg1"/>
          </a:solidFill>
          <a:latin typeface="Co Headline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bg1"/>
          </a:solidFill>
          <a:latin typeface="Co Headline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bg1"/>
          </a:solidFill>
          <a:latin typeface="Co Headline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rbes.com/companies/gartner/" TargetMode="External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B6E6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3428999"/>
            <a:ext cx="9144000" cy="711201"/>
          </a:xfrm>
        </p:spPr>
        <p:txBody>
          <a:bodyPr>
            <a:normAutofit/>
          </a:bodyPr>
          <a:lstStyle/>
          <a:p>
            <a:r>
              <a:rPr lang="en-AU" sz="2500" dirty="0" smtClean="0">
                <a:solidFill>
                  <a:schemeClr val="bg1"/>
                </a:solidFill>
                <a:latin typeface="Co Headline" charset="0"/>
                <a:ea typeface="Co Headline" charset="0"/>
                <a:cs typeface="Co Headline" charset="0"/>
              </a:rPr>
              <a:t>A simple demonstration of Internet Of Things </a:t>
            </a:r>
            <a:endParaRPr lang="en-AU" sz="2500" dirty="0">
              <a:solidFill>
                <a:schemeClr val="bg1"/>
              </a:solidFill>
              <a:latin typeface="Co Headline" charset="0"/>
              <a:ea typeface="Co Headline" charset="0"/>
              <a:cs typeface="Co Headline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524000" y="2451099"/>
            <a:ext cx="9144000" cy="1058863"/>
          </a:xfrm>
        </p:spPr>
        <p:txBody>
          <a:bodyPr/>
          <a:lstStyle/>
          <a:p>
            <a:r>
              <a:rPr lang="en-US" dirty="0" smtClean="0"/>
              <a:t>Are we connected?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4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B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00178" cy="4351338"/>
          </a:xfrm>
        </p:spPr>
        <p:txBody>
          <a:bodyPr>
            <a:normAutofit/>
          </a:bodyPr>
          <a:lstStyle/>
          <a:p>
            <a:r>
              <a:rPr lang="en-AU" dirty="0" smtClean="0">
                <a:solidFill>
                  <a:schemeClr val="bg1"/>
                </a:solidFill>
                <a:latin typeface="Co Headline" charset="0"/>
                <a:ea typeface="Co Headline" charset="0"/>
                <a:cs typeface="Co Headline" charset="0"/>
              </a:rPr>
              <a:t>What’s </a:t>
            </a:r>
            <a:r>
              <a:rPr lang="en-AU" dirty="0" err="1" smtClean="0">
                <a:solidFill>
                  <a:schemeClr val="bg1"/>
                </a:solidFill>
                <a:latin typeface="Co Headline" charset="0"/>
                <a:ea typeface="Co Headline" charset="0"/>
                <a:cs typeface="Co Headline" charset="0"/>
              </a:rPr>
              <a:t>IoT</a:t>
            </a:r>
            <a:r>
              <a:rPr lang="en-AU" dirty="0" smtClean="0">
                <a:solidFill>
                  <a:schemeClr val="bg1"/>
                </a:solidFill>
                <a:latin typeface="Co Headline" charset="0"/>
                <a:ea typeface="Co Headline" charset="0"/>
                <a:cs typeface="Co Headline" charset="0"/>
              </a:rPr>
              <a:t>?</a:t>
            </a:r>
          </a:p>
          <a:p>
            <a:r>
              <a:rPr lang="en-AU" dirty="0" smtClean="0">
                <a:ea typeface="Co Headline" charset="0"/>
                <a:cs typeface="Co Headline" charset="0"/>
              </a:rPr>
              <a:t>A practical application of </a:t>
            </a:r>
            <a:r>
              <a:rPr lang="en-AU" dirty="0" err="1" smtClean="0">
                <a:ea typeface="Co Headline" charset="0"/>
                <a:cs typeface="Co Headline" charset="0"/>
              </a:rPr>
              <a:t>IoT</a:t>
            </a:r>
            <a:endParaRPr lang="en-AU" dirty="0" smtClean="0">
              <a:solidFill>
                <a:schemeClr val="bg1"/>
              </a:solidFill>
              <a:latin typeface="Co Headline" charset="0"/>
              <a:ea typeface="Co Headline" charset="0"/>
              <a:cs typeface="Co Headline" charset="0"/>
            </a:endParaRPr>
          </a:p>
          <a:p>
            <a:r>
              <a:rPr lang="en-AU" dirty="0" smtClean="0">
                <a:solidFill>
                  <a:schemeClr val="bg1"/>
                </a:solidFill>
                <a:latin typeface="Co Headline" charset="0"/>
                <a:ea typeface="Co Headline" charset="0"/>
                <a:cs typeface="Co Headline" charset="0"/>
              </a:rPr>
              <a:t>The toolkit</a:t>
            </a:r>
            <a:endParaRPr lang="en-AU" dirty="0">
              <a:solidFill>
                <a:schemeClr val="bg1"/>
              </a:solidFill>
              <a:latin typeface="Co Headline" charset="0"/>
              <a:ea typeface="Co Headline" charset="0"/>
              <a:cs typeface="Co Headline" charset="0"/>
            </a:endParaRPr>
          </a:p>
          <a:p>
            <a:r>
              <a:rPr lang="en-AU" dirty="0" smtClean="0">
                <a:solidFill>
                  <a:schemeClr val="bg1"/>
                </a:solidFill>
                <a:latin typeface="Co Headline" charset="0"/>
                <a:ea typeface="Co Headline" charset="0"/>
                <a:cs typeface="Co Headline" charset="0"/>
              </a:rPr>
              <a:t>The flow</a:t>
            </a:r>
          </a:p>
          <a:p>
            <a:r>
              <a:rPr lang="en-AU" dirty="0" smtClean="0">
                <a:ea typeface="Co Headline" charset="0"/>
                <a:cs typeface="Co Headline" charset="0"/>
              </a:rPr>
              <a:t>Demo</a:t>
            </a:r>
            <a:endParaRPr lang="en-AU" dirty="0" smtClean="0">
              <a:solidFill>
                <a:schemeClr val="bg1"/>
              </a:solidFill>
              <a:latin typeface="Co Headline" charset="0"/>
              <a:ea typeface="Co Headline" charset="0"/>
              <a:cs typeface="Co Headline" charset="0"/>
            </a:endParaRPr>
          </a:p>
          <a:p>
            <a:r>
              <a:rPr lang="en-AU" dirty="0" err="1" smtClean="0">
                <a:solidFill>
                  <a:schemeClr val="bg1"/>
                </a:solidFill>
                <a:latin typeface="Co Headline" charset="0"/>
                <a:ea typeface="Co Headline" charset="0"/>
                <a:cs typeface="Co Headline" charset="0"/>
              </a:rPr>
              <a:t>IoT</a:t>
            </a:r>
            <a:r>
              <a:rPr lang="en-AU" dirty="0" smtClean="0">
                <a:solidFill>
                  <a:schemeClr val="bg1"/>
                </a:solidFill>
                <a:latin typeface="Co Headline" charset="0"/>
                <a:ea typeface="Co Headline" charset="0"/>
                <a:cs typeface="Co Headline" charset="0"/>
              </a:rPr>
              <a:t> in Belong</a:t>
            </a:r>
            <a:endParaRPr lang="en-AU" dirty="0" smtClean="0">
              <a:solidFill>
                <a:schemeClr val="bg1"/>
              </a:solidFill>
              <a:latin typeface="Co Headline" charset="0"/>
              <a:ea typeface="Co Headline" charset="0"/>
              <a:cs typeface="Co Headline" charset="0"/>
            </a:endParaRPr>
          </a:p>
          <a:p>
            <a:r>
              <a:rPr lang="en-AU" dirty="0" smtClean="0">
                <a:solidFill>
                  <a:schemeClr val="bg1"/>
                </a:solidFill>
                <a:latin typeface="Co Headline" charset="0"/>
                <a:ea typeface="Co Headline" charset="0"/>
                <a:cs typeface="Co Headline" charset="0"/>
              </a:rPr>
              <a:t>Q&amp;A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21425" y="758824"/>
            <a:ext cx="5032375" cy="50323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5415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B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0824" y="1690688"/>
            <a:ext cx="6226479" cy="4500019"/>
          </a:xfrm>
        </p:spPr>
        <p:txBody>
          <a:bodyPr>
            <a:normAutofit/>
          </a:bodyPr>
          <a:lstStyle/>
          <a:p>
            <a:r>
              <a:rPr lang="en-AU" sz="2400" dirty="0" smtClean="0">
                <a:solidFill>
                  <a:schemeClr val="bg1"/>
                </a:solidFill>
                <a:latin typeface="Co Headline" charset="0"/>
                <a:ea typeface="Co Headline" charset="0"/>
                <a:cs typeface="Co Headline" charset="0"/>
              </a:rPr>
              <a:t>A giant network of </a:t>
            </a:r>
            <a:r>
              <a:rPr lang="en-AU" sz="2400" i="1" dirty="0" smtClean="0">
                <a:solidFill>
                  <a:schemeClr val="bg1"/>
                </a:solidFill>
                <a:latin typeface="Co Headline" charset="0"/>
                <a:ea typeface="Co Headline" charset="0"/>
                <a:cs typeface="Co Headline" charset="0"/>
              </a:rPr>
              <a:t>connected things</a:t>
            </a:r>
          </a:p>
          <a:p>
            <a:r>
              <a:rPr lang="en-AU" sz="2400" dirty="0" smtClean="0">
                <a:solidFill>
                  <a:schemeClr val="bg1"/>
                </a:solidFill>
                <a:latin typeface="Co Headline" charset="0"/>
                <a:ea typeface="Co Headline" charset="0"/>
                <a:cs typeface="Co Headline" charset="0"/>
              </a:rPr>
              <a:t>Connect any device with an IP address over the Internet</a:t>
            </a:r>
            <a:r>
              <a:rPr lang="en-AU" sz="2400" dirty="0" smtClean="0">
                <a:ea typeface="Co Headline" charset="0"/>
                <a:cs typeface="Co Headline" charset="0"/>
              </a:rPr>
              <a:t>, </a:t>
            </a:r>
            <a:r>
              <a:rPr lang="en-AU" sz="2400" dirty="0" err="1" smtClean="0">
                <a:ea typeface="Co Headline" charset="0"/>
                <a:cs typeface="Co Headline" charset="0"/>
              </a:rPr>
              <a:t>eg</a:t>
            </a:r>
            <a:r>
              <a:rPr lang="en-AU" sz="2400" dirty="0" smtClean="0">
                <a:ea typeface="Co Headline" charset="0"/>
                <a:cs typeface="Co Headline" charset="0"/>
              </a:rPr>
              <a:t> s</a:t>
            </a:r>
            <a:r>
              <a:rPr lang="en-AU" sz="2400" dirty="0" smtClean="0">
                <a:solidFill>
                  <a:schemeClr val="bg1"/>
                </a:solidFill>
                <a:latin typeface="Co Headline" charset="0"/>
                <a:ea typeface="Co Headline" charset="0"/>
                <a:cs typeface="Co Headline" charset="0"/>
              </a:rPr>
              <a:t>mart meters, phones, tablets, wearables, household appliances</a:t>
            </a:r>
          </a:p>
          <a:p>
            <a:r>
              <a:rPr lang="en-AU" sz="2400" dirty="0" smtClean="0">
                <a:solidFill>
                  <a:schemeClr val="bg1"/>
                </a:solidFill>
                <a:latin typeface="Co Headline" charset="0"/>
                <a:ea typeface="Co Headline" charset="0"/>
                <a:cs typeface="Co Headline" charset="0"/>
              </a:rPr>
              <a:t>Relationships between people-people, people-things and things-things</a:t>
            </a:r>
          </a:p>
          <a:p>
            <a:r>
              <a:rPr lang="en-AU" sz="2400" dirty="0" smtClean="0">
                <a:solidFill>
                  <a:schemeClr val="bg1"/>
                </a:solidFill>
                <a:latin typeface="Co Headline" charset="0"/>
                <a:ea typeface="Co Headline" charset="0"/>
                <a:cs typeface="Co Headline" charset="0"/>
              </a:rPr>
              <a:t>Over 26 billion connected devices by 2020 (</a:t>
            </a:r>
            <a:r>
              <a:rPr lang="en-AU" sz="2400" dirty="0" smtClean="0">
                <a:ea typeface="Co Headline" charset="0"/>
                <a:cs typeface="Co Headline" charset="0"/>
                <a:hlinkClick r:id="rId3"/>
              </a:rPr>
              <a:t>Gartner</a:t>
            </a:r>
            <a:r>
              <a:rPr lang="en-AU" sz="2400" dirty="0" smtClean="0">
                <a:ea typeface="Co Headline" charset="0"/>
                <a:cs typeface="Co Headline" charset="0"/>
              </a:rPr>
              <a:t>).</a:t>
            </a:r>
            <a:endParaRPr lang="en-AU" sz="2400" dirty="0" smtClean="0">
              <a:solidFill>
                <a:schemeClr val="bg1"/>
              </a:solidFill>
              <a:latin typeface="Co Headline" charset="0"/>
              <a:ea typeface="Co Headline" charset="0"/>
              <a:cs typeface="Co Headline" charset="0"/>
            </a:endParaRPr>
          </a:p>
          <a:p>
            <a:endParaRPr lang="en-AU" sz="2400" dirty="0" smtClean="0">
              <a:solidFill>
                <a:schemeClr val="bg1"/>
              </a:solidFill>
              <a:latin typeface="Co Headline" charset="0"/>
              <a:ea typeface="Co Headline" charset="0"/>
              <a:cs typeface="Co Headline" charset="0"/>
            </a:endParaRPr>
          </a:p>
          <a:p>
            <a:pPr marL="0" indent="0">
              <a:buNone/>
            </a:pPr>
            <a:r>
              <a:rPr lang="en-AU" sz="2000" i="1" dirty="0" smtClean="0">
                <a:solidFill>
                  <a:schemeClr val="bg1"/>
                </a:solidFill>
                <a:latin typeface="Co Headline" charset="0"/>
                <a:ea typeface="Co Headline" charset="0"/>
                <a:cs typeface="Co Headline" charset="0"/>
              </a:rPr>
              <a:t>Anything that can be connected will be connected</a:t>
            </a:r>
            <a:endParaRPr lang="en-AU" sz="2000" i="1" dirty="0" smtClean="0">
              <a:solidFill>
                <a:schemeClr val="bg1"/>
              </a:solidFill>
              <a:latin typeface="Co Headline" charset="0"/>
              <a:ea typeface="Co Headline" charset="0"/>
              <a:cs typeface="Co Headline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710824" y="365125"/>
            <a:ext cx="5642976" cy="1325563"/>
          </a:xfrm>
        </p:spPr>
        <p:txBody>
          <a:bodyPr/>
          <a:lstStyle/>
          <a:p>
            <a:r>
              <a:rPr lang="en-US" dirty="0" smtClean="0"/>
              <a:t>What’s </a:t>
            </a:r>
            <a:r>
              <a:rPr lang="en-US" dirty="0" err="1" smtClean="0"/>
              <a:t>IoT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7869" r="13056"/>
          <a:stretch/>
        </p:blipFill>
        <p:spPr>
          <a:xfrm>
            <a:off x="-1" y="0"/>
            <a:ext cx="5422901" cy="6858000"/>
          </a:xfrm>
          <a:prstGeom prst="rect">
            <a:avLst/>
          </a:prstGeom>
          <a:effectLst>
            <a:glow rad="254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136774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B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802" y="1452944"/>
            <a:ext cx="7756395" cy="41108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86916" y="2669004"/>
            <a:ext cx="2167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 Headline" charset="0"/>
                <a:ea typeface="Co Headline" charset="0"/>
                <a:cs typeface="Co Headline" charset="0"/>
              </a:rPr>
              <a:t>0600h</a:t>
            </a:r>
          </a:p>
          <a:p>
            <a:r>
              <a:rPr lang="en-US" dirty="0" smtClean="0">
                <a:solidFill>
                  <a:schemeClr val="bg1"/>
                </a:solidFill>
                <a:latin typeface="Co Headline" charset="0"/>
                <a:ea typeface="Co Headline" charset="0"/>
                <a:cs typeface="Co Headline" charset="0"/>
              </a:rPr>
              <a:t>Alarm on</a:t>
            </a:r>
            <a:endParaRPr lang="en-US" dirty="0">
              <a:solidFill>
                <a:schemeClr val="bg1"/>
              </a:solidFill>
              <a:latin typeface="Co Headline" charset="0"/>
              <a:ea typeface="Co Headline" charset="0"/>
              <a:cs typeface="Co Headline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546290" y="3353613"/>
            <a:ext cx="2989134" cy="2"/>
          </a:xfrm>
          <a:prstGeom prst="line">
            <a:avLst/>
          </a:prstGeom>
          <a:ln w="635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15988" y="5784060"/>
            <a:ext cx="2167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 Headline" charset="0"/>
                <a:ea typeface="Co Headline" charset="0"/>
                <a:cs typeface="Co Headline" charset="0"/>
              </a:rPr>
              <a:t>0615h</a:t>
            </a:r>
          </a:p>
          <a:p>
            <a:r>
              <a:rPr lang="en-US" dirty="0" smtClean="0">
                <a:solidFill>
                  <a:schemeClr val="bg1"/>
                </a:solidFill>
                <a:latin typeface="Co Headline" charset="0"/>
                <a:ea typeface="Co Headline" charset="0"/>
                <a:cs typeface="Co Headline" charset="0"/>
              </a:rPr>
              <a:t>Kettle on</a:t>
            </a:r>
            <a:endParaRPr lang="en-US" dirty="0">
              <a:solidFill>
                <a:schemeClr val="bg1"/>
              </a:solidFill>
              <a:latin typeface="Co Headline" charset="0"/>
              <a:ea typeface="Co Headline" charset="0"/>
              <a:cs typeface="Co Headline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6979412" y="4918199"/>
            <a:ext cx="0" cy="1402464"/>
          </a:xfrm>
          <a:prstGeom prst="line">
            <a:avLst/>
          </a:prstGeom>
          <a:ln w="635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80820" y="3845076"/>
            <a:ext cx="2528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 Headline" charset="0"/>
                <a:ea typeface="Co Headline" charset="0"/>
                <a:cs typeface="Co Headline" charset="0"/>
              </a:rPr>
              <a:t>0610h</a:t>
            </a:r>
          </a:p>
          <a:p>
            <a:r>
              <a:rPr lang="en-US" dirty="0" smtClean="0">
                <a:solidFill>
                  <a:schemeClr val="bg1"/>
                </a:solidFill>
                <a:latin typeface="Co Headline" charset="0"/>
                <a:ea typeface="Co Headline" charset="0"/>
                <a:cs typeface="Co Headline" charset="0"/>
              </a:rPr>
              <a:t>Lights on</a:t>
            </a:r>
            <a:endParaRPr lang="en-US" dirty="0">
              <a:solidFill>
                <a:schemeClr val="bg1"/>
              </a:solidFill>
              <a:latin typeface="Co Headline" charset="0"/>
              <a:ea typeface="Co Headline" charset="0"/>
              <a:cs typeface="Co Headline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1546290" y="4529685"/>
            <a:ext cx="2257614" cy="1710"/>
          </a:xfrm>
          <a:prstGeom prst="line">
            <a:avLst/>
          </a:prstGeom>
          <a:ln w="635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69680" y="2570038"/>
            <a:ext cx="26517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 Headline" charset="0"/>
                <a:ea typeface="Co Headline" charset="0"/>
                <a:cs typeface="Co Headline" charset="0"/>
              </a:rPr>
              <a:t>0630h </a:t>
            </a:r>
          </a:p>
          <a:p>
            <a:r>
              <a:rPr lang="en-US" dirty="0" smtClean="0">
                <a:solidFill>
                  <a:schemeClr val="bg1"/>
                </a:solidFill>
                <a:latin typeface="Co Headline" charset="0"/>
                <a:ea typeface="Co Headline" charset="0"/>
                <a:cs typeface="Co Headline" charset="0"/>
              </a:rPr>
              <a:t>Car infotainment on, GPS mapped to first client’s address</a:t>
            </a:r>
            <a:endParaRPr lang="en-US" dirty="0">
              <a:solidFill>
                <a:schemeClr val="bg1"/>
              </a:solidFill>
              <a:latin typeface="Co Headline" charset="0"/>
              <a:ea typeface="Co Headline" charset="0"/>
              <a:cs typeface="Co Headline" charset="0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8796020" y="2669004"/>
            <a:ext cx="18796" cy="1560654"/>
          </a:xfrm>
          <a:prstGeom prst="line">
            <a:avLst/>
          </a:prstGeom>
          <a:ln w="635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le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A practical application of </a:t>
            </a:r>
            <a:r>
              <a:rPr lang="en-US" dirty="0" err="1" smtClean="0"/>
              <a:t>IoT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200" dirty="0" smtClean="0"/>
              <a:t>Smart home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373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B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solidFill>
                  <a:schemeClr val="bg1"/>
                </a:solidFill>
                <a:latin typeface="Co Headline" charset="0"/>
                <a:ea typeface="Co Headline" charset="0"/>
                <a:cs typeface="Co Headline" charset="0"/>
              </a:rPr>
              <a:t>The toolkit</a:t>
            </a:r>
            <a:endParaRPr lang="en-AU" dirty="0">
              <a:solidFill>
                <a:schemeClr val="bg1"/>
              </a:solidFill>
              <a:latin typeface="Co Headline" charset="0"/>
              <a:ea typeface="Co Headline" charset="0"/>
              <a:cs typeface="Co Headline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274" y="901572"/>
            <a:ext cx="2933526" cy="9806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778" y="676406"/>
            <a:ext cx="2001873" cy="1430968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435778" y="2517732"/>
            <a:ext cx="3984496" cy="4078766"/>
          </a:xfrm>
        </p:spPr>
        <p:txBody>
          <a:bodyPr>
            <a:norm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en-AU" sz="2000" dirty="0" err="1" smtClean="0">
                <a:solidFill>
                  <a:schemeClr val="bg1"/>
                </a:solidFill>
                <a:latin typeface="Co Headline" charset="0"/>
                <a:ea typeface="Co Headline" charset="0"/>
                <a:cs typeface="Co Headline" charset="0"/>
              </a:rPr>
              <a:t>OpenSource</a:t>
            </a:r>
            <a:endParaRPr lang="en-AU" sz="2000" dirty="0" smtClean="0">
              <a:solidFill>
                <a:schemeClr val="bg1"/>
              </a:solidFill>
              <a:latin typeface="Co Headline" charset="0"/>
              <a:ea typeface="Co Headline" charset="0"/>
              <a:cs typeface="Co Headline" charset="0"/>
            </a:endParaRPr>
          </a:p>
          <a:p>
            <a:pPr marL="0" indent="0">
              <a:spcAft>
                <a:spcPts val="1000"/>
              </a:spcAft>
              <a:buNone/>
            </a:pPr>
            <a:r>
              <a:rPr lang="en-AU" sz="2000" dirty="0" smtClean="0">
                <a:solidFill>
                  <a:schemeClr val="bg1"/>
                </a:solidFill>
                <a:latin typeface="Co Headline" charset="0"/>
                <a:ea typeface="Co Headline" charset="0"/>
                <a:cs typeface="Co Headline" charset="0"/>
              </a:rPr>
              <a:t>Visual tool for wiring </a:t>
            </a:r>
            <a:r>
              <a:rPr lang="en-AU" sz="2000" dirty="0" err="1" smtClean="0">
                <a:solidFill>
                  <a:schemeClr val="bg1"/>
                </a:solidFill>
                <a:latin typeface="Co Headline" charset="0"/>
                <a:ea typeface="Co Headline" charset="0"/>
                <a:cs typeface="Co Headline" charset="0"/>
              </a:rPr>
              <a:t>IoT</a:t>
            </a:r>
            <a:endParaRPr lang="en-AU" sz="2000" dirty="0" smtClean="0">
              <a:solidFill>
                <a:schemeClr val="bg1"/>
              </a:solidFill>
              <a:latin typeface="Co Headline" charset="0"/>
              <a:ea typeface="Co Headline" charset="0"/>
              <a:cs typeface="Co Headline" charset="0"/>
            </a:endParaRPr>
          </a:p>
          <a:p>
            <a:pPr marL="0" indent="0">
              <a:spcAft>
                <a:spcPts val="1000"/>
              </a:spcAft>
              <a:buNone/>
            </a:pPr>
            <a:r>
              <a:rPr lang="en-AU" sz="2000" dirty="0" smtClean="0">
                <a:ea typeface="Co Headline" charset="0"/>
                <a:cs typeface="Co Headline" charset="0"/>
              </a:rPr>
              <a:t>Event-processing engine</a:t>
            </a:r>
          </a:p>
          <a:p>
            <a:pPr marL="0" indent="0">
              <a:spcAft>
                <a:spcPts val="1000"/>
              </a:spcAft>
              <a:buNone/>
            </a:pPr>
            <a:r>
              <a:rPr lang="en-AU" sz="2000" dirty="0" err="1" smtClean="0">
                <a:ea typeface="Co Headline" charset="0"/>
                <a:cs typeface="Co Headline" charset="0"/>
              </a:rPr>
              <a:t>Drag’n’drop</a:t>
            </a:r>
            <a:r>
              <a:rPr lang="en-AU" sz="2000" dirty="0" smtClean="0">
                <a:ea typeface="Co Headline" charset="0"/>
                <a:cs typeface="Co Headline" charset="0"/>
              </a:rPr>
              <a:t> UI to build code needed for </a:t>
            </a:r>
            <a:r>
              <a:rPr lang="en-AU" sz="2000" dirty="0" err="1" smtClean="0">
                <a:ea typeface="Co Headline" charset="0"/>
                <a:cs typeface="Co Headline" charset="0"/>
              </a:rPr>
              <a:t>comms</a:t>
            </a:r>
            <a:r>
              <a:rPr lang="en-AU" sz="2000" dirty="0" smtClean="0">
                <a:ea typeface="Co Headline" charset="0"/>
                <a:cs typeface="Co Headline" charset="0"/>
              </a:rPr>
              <a:t> between services, software and hardware</a:t>
            </a:r>
            <a:endParaRPr lang="en-AU" sz="2000" dirty="0">
              <a:ea typeface="Co Headline" charset="0"/>
              <a:cs typeface="Co Headline" charset="0"/>
            </a:endParaRPr>
          </a:p>
          <a:p>
            <a:endParaRPr lang="en-AU" sz="2000" dirty="0" smtClean="0">
              <a:solidFill>
                <a:schemeClr val="bg1"/>
              </a:solidFill>
              <a:latin typeface="Co Headline" charset="0"/>
              <a:ea typeface="Co Headline" charset="0"/>
              <a:cs typeface="Co Headline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420274" y="2517732"/>
            <a:ext cx="3771726" cy="4078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bg1"/>
                </a:solidFill>
                <a:latin typeface="Co Headline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bg1"/>
                </a:solidFill>
                <a:latin typeface="Co Headline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bg1"/>
                </a:solidFill>
                <a:latin typeface="Co Headline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Co Headline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Co Headline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000"/>
              </a:spcAft>
              <a:buNone/>
            </a:pPr>
            <a:r>
              <a:rPr lang="en-AU" sz="2000" dirty="0" smtClean="0">
                <a:ea typeface="Co Headline" charset="0"/>
                <a:cs typeface="Co Headline" charset="0"/>
              </a:rPr>
              <a:t>Message Queue Telemetry Transport</a:t>
            </a:r>
          </a:p>
          <a:p>
            <a:pPr marL="0" indent="0">
              <a:spcAft>
                <a:spcPts val="1000"/>
              </a:spcAft>
              <a:buNone/>
            </a:pPr>
            <a:r>
              <a:rPr lang="en-AU" sz="2000" dirty="0" smtClean="0">
                <a:ea typeface="Co Headline" charset="0"/>
                <a:cs typeface="Co Headline" charset="0"/>
              </a:rPr>
              <a:t>Machine-to-machine </a:t>
            </a:r>
            <a:r>
              <a:rPr lang="en-AU" sz="2000" dirty="0" err="1" smtClean="0">
                <a:ea typeface="Co Headline" charset="0"/>
                <a:cs typeface="Co Headline" charset="0"/>
              </a:rPr>
              <a:t>comms</a:t>
            </a:r>
            <a:endParaRPr lang="en-AU" sz="2000" dirty="0" smtClean="0">
              <a:ea typeface="Co Headline" charset="0"/>
              <a:cs typeface="Co Headline" charset="0"/>
            </a:endParaRPr>
          </a:p>
          <a:p>
            <a:pPr marL="0" indent="0">
              <a:spcAft>
                <a:spcPts val="1000"/>
              </a:spcAft>
              <a:buNone/>
            </a:pPr>
            <a:r>
              <a:rPr lang="en-AU" sz="2000" dirty="0" smtClean="0">
                <a:ea typeface="Co Headline" charset="0"/>
                <a:cs typeface="Co Headline" charset="0"/>
              </a:rPr>
              <a:t>Devices publish to MQ Broker, MQ Broker pushes to subscribed clients</a:t>
            </a:r>
          </a:p>
          <a:p>
            <a:pPr marL="0" indent="0">
              <a:spcAft>
                <a:spcPts val="1000"/>
              </a:spcAft>
              <a:buNone/>
            </a:pPr>
            <a:r>
              <a:rPr lang="en-AU" sz="2000" dirty="0" smtClean="0">
                <a:ea typeface="Co Headline" charset="0"/>
                <a:cs typeface="Co Headline" charset="0"/>
              </a:rPr>
              <a:t>Fail safes for publishing and subscribing connection disruptions</a:t>
            </a:r>
          </a:p>
          <a:p>
            <a:pPr marL="0" indent="0">
              <a:spcAft>
                <a:spcPts val="1000"/>
              </a:spcAft>
              <a:buNone/>
            </a:pPr>
            <a:endParaRPr lang="en-AU" sz="2000" dirty="0" smtClean="0">
              <a:ea typeface="Co Headline" charset="0"/>
              <a:cs typeface="Co Headlin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28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B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sz="2000" dirty="0" smtClean="0">
              <a:solidFill>
                <a:schemeClr val="bg1"/>
              </a:solidFill>
              <a:latin typeface="Co Headline" charset="0"/>
              <a:ea typeface="Co Headline" charset="0"/>
              <a:cs typeface="Co Headlin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50" y="2093717"/>
            <a:ext cx="9766300" cy="21082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37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B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AU" sz="2000" dirty="0" smtClean="0">
                <a:solidFill>
                  <a:schemeClr val="bg1"/>
                </a:solidFill>
                <a:latin typeface="Co Headline" charset="0"/>
                <a:ea typeface="Co Headline" charset="0"/>
                <a:cs typeface="Co Headline" charset="0"/>
              </a:rPr>
              <a:t>We are all connected to internet or broadband service through various devices like mobile phones, laptops, coffee machines, music system and any other device.</a:t>
            </a:r>
          </a:p>
          <a:p>
            <a:r>
              <a:rPr lang="en-AU" sz="2000" dirty="0" smtClean="0">
                <a:solidFill>
                  <a:schemeClr val="bg1"/>
                </a:solidFill>
                <a:latin typeface="Co Headline" charset="0"/>
                <a:ea typeface="Co Headline" charset="0"/>
                <a:cs typeface="Co Headline" charset="0"/>
              </a:rPr>
              <a:t>Would it not be great to monitor each of these device and check the connectivity of each?</a:t>
            </a:r>
          </a:p>
          <a:p>
            <a:r>
              <a:rPr lang="en-AU" sz="2000" dirty="0" smtClean="0">
                <a:solidFill>
                  <a:schemeClr val="bg1"/>
                </a:solidFill>
                <a:latin typeface="Co Headline" charset="0"/>
                <a:ea typeface="Co Headline" charset="0"/>
                <a:cs typeface="Co Headline" charset="0"/>
              </a:rPr>
              <a:t>Our broadband service provides each of the device connected to it with a dynamic IP address.</a:t>
            </a:r>
            <a:endParaRPr lang="en-AU" sz="2000" dirty="0">
              <a:solidFill>
                <a:schemeClr val="bg1"/>
              </a:solidFill>
              <a:latin typeface="Co Headline" charset="0"/>
              <a:ea typeface="Co Headline" charset="0"/>
              <a:cs typeface="Co Headline" charset="0"/>
            </a:endParaRPr>
          </a:p>
          <a:p>
            <a:r>
              <a:rPr lang="en-AU" sz="2000" dirty="0" smtClean="0">
                <a:solidFill>
                  <a:schemeClr val="bg1"/>
                </a:solidFill>
                <a:latin typeface="Co Headline" charset="0"/>
                <a:ea typeface="Co Headline" charset="0"/>
                <a:cs typeface="Co Headline" charset="0"/>
              </a:rPr>
              <a:t>Each of these IP address can be sent data packets.</a:t>
            </a:r>
          </a:p>
          <a:p>
            <a:r>
              <a:rPr lang="en-AU" sz="2000" dirty="0" smtClean="0">
                <a:solidFill>
                  <a:schemeClr val="bg1"/>
                </a:solidFill>
                <a:latin typeface="Co Headline" charset="0"/>
                <a:ea typeface="Co Headline" charset="0"/>
                <a:cs typeface="Co Headline" charset="0"/>
              </a:rPr>
              <a:t>In response we may or may not get data packet back. </a:t>
            </a:r>
          </a:p>
          <a:p>
            <a:r>
              <a:rPr lang="en-AU" sz="2000" dirty="0" smtClean="0">
                <a:solidFill>
                  <a:schemeClr val="bg1"/>
                </a:solidFill>
                <a:latin typeface="Co Headline" charset="0"/>
                <a:ea typeface="Co Headline" charset="0"/>
                <a:cs typeface="Co Headline" charset="0"/>
              </a:rPr>
              <a:t>If we get a data packet, the device is connected.</a:t>
            </a:r>
          </a:p>
          <a:p>
            <a:r>
              <a:rPr lang="en-AU" sz="2000" dirty="0" smtClean="0">
                <a:solidFill>
                  <a:schemeClr val="bg1"/>
                </a:solidFill>
                <a:latin typeface="Co Headline" charset="0"/>
                <a:ea typeface="Co Headline" charset="0"/>
                <a:cs typeface="Co Headline" charset="0"/>
              </a:rPr>
              <a:t>If we don’t then the payload is “false”, meaning the device is not connected.</a:t>
            </a:r>
          </a:p>
          <a:p>
            <a:r>
              <a:rPr lang="en-AU" sz="2000" dirty="0" smtClean="0">
                <a:solidFill>
                  <a:schemeClr val="bg1"/>
                </a:solidFill>
                <a:latin typeface="Co Headline" charset="0"/>
                <a:ea typeface="Co Headline" charset="0"/>
                <a:cs typeface="Co Headline" charset="0"/>
              </a:rPr>
              <a:t>In a network of devices connected to single broadband service, if all the devices send out the response as “false”, we know that there is a problem with our ISP.</a:t>
            </a:r>
          </a:p>
          <a:p>
            <a:r>
              <a:rPr lang="en-AU" sz="2000" dirty="0" smtClean="0">
                <a:solidFill>
                  <a:schemeClr val="bg1"/>
                </a:solidFill>
                <a:latin typeface="Co Headline" charset="0"/>
                <a:ea typeface="Co Headline" charset="0"/>
                <a:cs typeface="Co Headline" charset="0"/>
              </a:rPr>
              <a:t>If not, then we will know there is some problem with one of our device.</a:t>
            </a:r>
          </a:p>
          <a:p>
            <a:r>
              <a:rPr lang="en-AU" sz="2000" dirty="0" smtClean="0">
                <a:solidFill>
                  <a:schemeClr val="bg1"/>
                </a:solidFill>
                <a:latin typeface="Co Headline" charset="0"/>
                <a:ea typeface="Co Headline" charset="0"/>
                <a:cs typeface="Co Headline" charset="0"/>
              </a:rPr>
              <a:t>This is a very simple implementation of </a:t>
            </a:r>
            <a:r>
              <a:rPr lang="en-AU" sz="2000" dirty="0" err="1" smtClean="0">
                <a:solidFill>
                  <a:schemeClr val="bg1"/>
                </a:solidFill>
                <a:latin typeface="Co Headline" charset="0"/>
                <a:ea typeface="Co Headline" charset="0"/>
                <a:cs typeface="Co Headline" charset="0"/>
              </a:rPr>
              <a:t>IoT</a:t>
            </a:r>
            <a:r>
              <a:rPr lang="en-AU" sz="2000" dirty="0" smtClean="0">
                <a:solidFill>
                  <a:schemeClr val="bg1"/>
                </a:solidFill>
                <a:latin typeface="Co Headline" charset="0"/>
                <a:ea typeface="Co Headline" charset="0"/>
                <a:cs typeface="Co Headline" charset="0"/>
              </a:rPr>
              <a:t>, which can be extended further or maybe implemented for different use at an organization level or personal level.</a:t>
            </a:r>
          </a:p>
          <a:p>
            <a:pPr marL="0" indent="0">
              <a:buNone/>
            </a:pPr>
            <a:r>
              <a:rPr lang="en-AU" sz="2000" dirty="0">
                <a:solidFill>
                  <a:schemeClr val="bg1"/>
                </a:solidFill>
                <a:latin typeface="Co Headline" charset="0"/>
                <a:ea typeface="Co Headline" charset="0"/>
                <a:cs typeface="Co Headline" charset="0"/>
              </a:rPr>
              <a:t>	</a:t>
            </a:r>
            <a:r>
              <a:rPr lang="en-AU" sz="2000" dirty="0" smtClean="0">
                <a:solidFill>
                  <a:schemeClr val="bg1"/>
                </a:solidFill>
                <a:latin typeface="Co Headline" charset="0"/>
                <a:ea typeface="Co Headline" charset="0"/>
                <a:cs typeface="Co Headline" charset="0"/>
              </a:rPr>
              <a:t>									Contd..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39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B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IoT</a:t>
            </a:r>
            <a:r>
              <a:rPr lang="en-US" dirty="0" smtClean="0"/>
              <a:t> in Belong</a:t>
            </a:r>
            <a:endParaRPr lang="en-US" dirty="0"/>
          </a:p>
        </p:txBody>
      </p:sp>
      <p:cxnSp>
        <p:nvCxnSpPr>
          <p:cNvPr id="23" name="Straight Connector 22"/>
          <p:cNvCxnSpPr>
            <a:stCxn id="19" idx="3"/>
            <a:endCxn id="16" idx="1"/>
          </p:cNvCxnSpPr>
          <p:nvPr/>
        </p:nvCxnSpPr>
        <p:spPr>
          <a:xfrm flipV="1">
            <a:off x="2464058" y="4036105"/>
            <a:ext cx="819237" cy="1092665"/>
          </a:xfrm>
          <a:prstGeom prst="line">
            <a:avLst/>
          </a:prstGeom>
          <a:ln w="381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6" idx="3"/>
            <a:endCxn id="8" idx="1"/>
          </p:cNvCxnSpPr>
          <p:nvPr/>
        </p:nvCxnSpPr>
        <p:spPr>
          <a:xfrm>
            <a:off x="4004759" y="4036105"/>
            <a:ext cx="819237" cy="0"/>
          </a:xfrm>
          <a:prstGeom prst="line">
            <a:avLst/>
          </a:prstGeom>
          <a:ln w="381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8" idx="3"/>
            <a:endCxn id="6" idx="1"/>
          </p:cNvCxnSpPr>
          <p:nvPr/>
        </p:nvCxnSpPr>
        <p:spPr>
          <a:xfrm>
            <a:off x="5545460" y="4036105"/>
            <a:ext cx="819237" cy="0"/>
          </a:xfrm>
          <a:prstGeom prst="line">
            <a:avLst/>
          </a:prstGeom>
          <a:ln w="381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8" idx="3"/>
            <a:endCxn id="12" idx="1"/>
          </p:cNvCxnSpPr>
          <p:nvPr/>
        </p:nvCxnSpPr>
        <p:spPr>
          <a:xfrm flipV="1">
            <a:off x="5545460" y="2943440"/>
            <a:ext cx="819237" cy="1092665"/>
          </a:xfrm>
          <a:prstGeom prst="line">
            <a:avLst/>
          </a:prstGeom>
          <a:ln w="381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8" idx="3"/>
            <a:endCxn id="11" idx="1"/>
          </p:cNvCxnSpPr>
          <p:nvPr/>
        </p:nvCxnSpPr>
        <p:spPr>
          <a:xfrm>
            <a:off x="5545460" y="4036105"/>
            <a:ext cx="819237" cy="1092665"/>
          </a:xfrm>
          <a:prstGeom prst="line">
            <a:avLst/>
          </a:prstGeom>
          <a:ln w="381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6" idx="3"/>
            <a:endCxn id="21" idx="1"/>
          </p:cNvCxnSpPr>
          <p:nvPr/>
        </p:nvCxnSpPr>
        <p:spPr>
          <a:xfrm>
            <a:off x="7086161" y="4036105"/>
            <a:ext cx="819237" cy="0"/>
          </a:xfrm>
          <a:prstGeom prst="line">
            <a:avLst/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6" idx="3"/>
            <a:endCxn id="3" idx="1"/>
          </p:cNvCxnSpPr>
          <p:nvPr/>
        </p:nvCxnSpPr>
        <p:spPr>
          <a:xfrm>
            <a:off x="7086161" y="4036105"/>
            <a:ext cx="819237" cy="1092665"/>
          </a:xfrm>
          <a:prstGeom prst="line">
            <a:avLst/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21" idx="3"/>
            <a:endCxn id="22" idx="1"/>
          </p:cNvCxnSpPr>
          <p:nvPr/>
        </p:nvCxnSpPr>
        <p:spPr>
          <a:xfrm>
            <a:off x="8626862" y="4036105"/>
            <a:ext cx="819237" cy="0"/>
          </a:xfrm>
          <a:prstGeom prst="line">
            <a:avLst/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" idx="3"/>
            <a:endCxn id="10" idx="1"/>
          </p:cNvCxnSpPr>
          <p:nvPr/>
        </p:nvCxnSpPr>
        <p:spPr>
          <a:xfrm>
            <a:off x="8626862" y="5128770"/>
            <a:ext cx="819237" cy="0"/>
          </a:xfrm>
          <a:prstGeom prst="line">
            <a:avLst/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0" idx="0"/>
            <a:endCxn id="22" idx="2"/>
          </p:cNvCxnSpPr>
          <p:nvPr/>
        </p:nvCxnSpPr>
        <p:spPr>
          <a:xfrm flipV="1">
            <a:off x="9806831" y="4396837"/>
            <a:ext cx="0" cy="371201"/>
          </a:xfrm>
          <a:prstGeom prst="line">
            <a:avLst/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8" idx="3"/>
            <a:endCxn id="16" idx="1"/>
          </p:cNvCxnSpPr>
          <p:nvPr/>
        </p:nvCxnSpPr>
        <p:spPr>
          <a:xfrm>
            <a:off x="2464058" y="4036105"/>
            <a:ext cx="819237" cy="0"/>
          </a:xfrm>
          <a:prstGeom prst="line">
            <a:avLst/>
          </a:prstGeom>
          <a:ln w="38100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5" idx="3"/>
            <a:endCxn id="16" idx="1"/>
          </p:cNvCxnSpPr>
          <p:nvPr/>
        </p:nvCxnSpPr>
        <p:spPr>
          <a:xfrm>
            <a:off x="2464058" y="2943440"/>
            <a:ext cx="819237" cy="1092665"/>
          </a:xfrm>
          <a:prstGeom prst="line">
            <a:avLst/>
          </a:prstGeom>
          <a:ln w="38100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17" idx="3"/>
            <a:endCxn id="16" idx="1"/>
          </p:cNvCxnSpPr>
          <p:nvPr/>
        </p:nvCxnSpPr>
        <p:spPr>
          <a:xfrm>
            <a:off x="2464058" y="1850774"/>
            <a:ext cx="819237" cy="2185331"/>
          </a:xfrm>
          <a:prstGeom prst="line">
            <a:avLst/>
          </a:prstGeom>
          <a:ln w="38100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3"/>
            <a:endCxn id="16" idx="1"/>
          </p:cNvCxnSpPr>
          <p:nvPr/>
        </p:nvCxnSpPr>
        <p:spPr>
          <a:xfrm flipV="1">
            <a:off x="2464058" y="4036105"/>
            <a:ext cx="819237" cy="2185331"/>
          </a:xfrm>
          <a:prstGeom prst="line">
            <a:avLst/>
          </a:prstGeom>
          <a:ln w="38100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398" y="4768038"/>
            <a:ext cx="721464" cy="7214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697" y="3675373"/>
            <a:ext cx="721464" cy="7214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996" y="3675373"/>
            <a:ext cx="721464" cy="7214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099" y="4768038"/>
            <a:ext cx="721464" cy="7214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697" y="4768038"/>
            <a:ext cx="721464" cy="7214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697" y="2582708"/>
            <a:ext cx="721464" cy="7214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594" y="2582708"/>
            <a:ext cx="721464" cy="7214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594" y="1490042"/>
            <a:ext cx="721464" cy="72146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594" y="3675373"/>
            <a:ext cx="721464" cy="72146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594" y="4768038"/>
            <a:ext cx="721464" cy="72146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594" y="5860704"/>
            <a:ext cx="721464" cy="7214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398" y="3675373"/>
            <a:ext cx="721464" cy="72146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099" y="3675373"/>
            <a:ext cx="721464" cy="7214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295" y="3675373"/>
            <a:ext cx="721464" cy="72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3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06" y="2482772"/>
            <a:ext cx="1771150" cy="1771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567847" y="1510667"/>
            <a:ext cx="9144000" cy="2387600"/>
          </a:xfrm>
        </p:spPr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2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2532</TotalTime>
  <Words>366</Words>
  <Application>Microsoft Macintosh PowerPoint</Application>
  <PresentationFormat>Widescreen</PresentationFormat>
  <Paragraphs>54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Co Headline</vt:lpstr>
      <vt:lpstr>Co Headline Bd</vt:lpstr>
      <vt:lpstr>Arial</vt:lpstr>
      <vt:lpstr>Office Theme</vt:lpstr>
      <vt:lpstr>Are we connected?</vt:lpstr>
      <vt:lpstr>Agenda</vt:lpstr>
      <vt:lpstr>What’s IoT?</vt:lpstr>
      <vt:lpstr>A practical application of IoT Smart home</vt:lpstr>
      <vt:lpstr>The toolkit</vt:lpstr>
      <vt:lpstr>The flow</vt:lpstr>
      <vt:lpstr>Demo</vt:lpstr>
      <vt:lpstr>IoT in Belong</vt:lpstr>
      <vt:lpstr>Q&amp;A</vt:lpstr>
    </vt:vector>
  </TitlesOfParts>
  <Company>Telstra Corporation Ltd</Company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Are we connected?</dc:title>
  <dc:creator>Madhogaria, Shraddha</dc:creator>
  <cp:lastModifiedBy>Kevyn Lee</cp:lastModifiedBy>
  <cp:revision>55</cp:revision>
  <dcterms:created xsi:type="dcterms:W3CDTF">2017-04-18T00:30:26Z</dcterms:created>
  <dcterms:modified xsi:type="dcterms:W3CDTF">2017-04-21T11:45:45Z</dcterms:modified>
</cp:coreProperties>
</file>